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DM Sans Italics" panose="020B0604020202020204" charset="0"/>
      <p:regular r:id="rId16"/>
    </p:embeddedFont>
    <p:embeddedFont>
      <p:font typeface="Montserrat Classic Bold" panose="020B0604020202020204" charset="0"/>
      <p:regular r:id="rId17"/>
    </p:embeddedFont>
    <p:embeddedFont>
      <p:font typeface="Montserrat Light" panose="00000400000000000000" pitchFamily="2" charset="0"/>
      <p:regular r:id="rId18"/>
    </p:embeddedFont>
    <p:embeddedFont>
      <p:font typeface="Open Sans Extra Bold" panose="020B0604020202020204" charset="0"/>
      <p:regular r:id="rId19"/>
    </p:embeddedFont>
    <p:embeddedFont>
      <p:font typeface="Open Sauce" panose="020B0604020202020204" charset="0"/>
      <p:regular r:id="rId20"/>
    </p:embeddedFont>
    <p:embeddedFont>
      <p:font typeface="Oswald" panose="00000500000000000000" pitchFamily="2" charset="0"/>
      <p:regular r:id="rId21"/>
    </p:embeddedFont>
    <p:embeddedFont>
      <p:font typeface="Oswald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.svg"/><Relationship Id="rId4" Type="http://schemas.openxmlformats.org/officeDocument/2006/relationships/image" Target="../media/image9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29547" y="721916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DATA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36549" y="1670943"/>
            <a:ext cx="3782930" cy="132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sz="1935" spc="189">
                <a:solidFill>
                  <a:srgbClr val="231F20"/>
                </a:solidFill>
                <a:latin typeface="Montserrat Classic Bold"/>
              </a:rPr>
              <a:t>CÉDRIC BERTRAND </a:t>
            </a:r>
          </a:p>
          <a:p>
            <a:pPr algn="ctr">
              <a:lnSpc>
                <a:spcPts val="2670"/>
              </a:lnSpc>
            </a:pPr>
            <a:r>
              <a:rPr lang="en-US" sz="1935" spc="189">
                <a:solidFill>
                  <a:srgbClr val="231F20"/>
                </a:solidFill>
                <a:latin typeface="Montserrat Classic Bold"/>
              </a:rPr>
              <a:t>ROXANNE SCHUMAKER </a:t>
            </a:r>
          </a:p>
          <a:p>
            <a:pPr algn="ctr">
              <a:lnSpc>
                <a:spcPts val="2670"/>
              </a:lnSpc>
            </a:pPr>
            <a:r>
              <a:rPr lang="en-US" sz="1935" spc="189">
                <a:solidFill>
                  <a:srgbClr val="231F20"/>
                </a:solidFill>
                <a:latin typeface="Montserrat Classic Bold"/>
              </a:rPr>
              <a:t>MAXIME LEJEUNE</a:t>
            </a:r>
          </a:p>
          <a:p>
            <a:pPr marL="0" lvl="0" indent="0" algn="ctr">
              <a:lnSpc>
                <a:spcPts val="2670"/>
              </a:lnSpc>
              <a:spcBef>
                <a:spcPct val="0"/>
              </a:spcBef>
            </a:pPr>
            <a:endParaRPr lang="en-US" sz="1935" spc="189">
              <a:solidFill>
                <a:srgbClr val="231F20"/>
              </a:solidFill>
              <a:latin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50679" y="8021545"/>
            <a:ext cx="4386642" cy="123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7346" spc="719">
                <a:solidFill>
                  <a:srgbClr val="231F20"/>
                </a:solidFill>
                <a:latin typeface="Oswald Bold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34612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0954" y="549718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0954" y="671489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7932612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5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"/>
              </a:rPr>
              <a:t>OUR INITIAL GOAL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457507"/>
            <a:ext cx="6076629" cy="45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"/>
              </a:rPr>
              <a:t>WEBSCRAPING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6799591"/>
            <a:ext cx="5790503" cy="45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</a:rPr>
              <a:t>PREDICTION MODELS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628549"/>
            <a:ext cx="6076629" cy="45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</a:rPr>
              <a:t>DATA VISUALISATION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8017306"/>
            <a:ext cx="6076629" cy="459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231F20"/>
                </a:solidFill>
                <a:latin typeface="DM Sans"/>
              </a:rPr>
              <a:t>CONCLUSION AND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00" b="-640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2579" y="709865"/>
            <a:ext cx="11520803" cy="168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OUR INITIAL GOAL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348680"/>
            <a:ext cx="7601475" cy="190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We wanted to help owners predict their </a:t>
            </a:r>
            <a:r>
              <a:rPr lang="en-US" sz="2210" spc="216">
                <a:solidFill>
                  <a:srgbClr val="231F20"/>
                </a:solidFill>
                <a:latin typeface="DM Sans Bold"/>
              </a:rPr>
              <a:t>restaurant’s rating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. We wanted to use our knowledge in webscraping and prediction models in order to get predictions about the restaurants ratings in Bruxelles.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601475" cy="152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Retrieving data about </a:t>
            </a:r>
            <a:r>
              <a:rPr lang="en-US" sz="2210" spc="216">
                <a:solidFill>
                  <a:srgbClr val="231F20"/>
                </a:solidFill>
                <a:latin typeface="DM Sans Bold"/>
              </a:rPr>
              <a:t>restaurants attributes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 that might influence the rating and trying to see what owners should expect as a rating for their restaurant depending on a few factors.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559" b="-4155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OUR FINDINGS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10691" y="6937093"/>
            <a:ext cx="4473739" cy="2774146"/>
          </a:xfrm>
          <a:custGeom>
            <a:avLst/>
            <a:gdLst/>
            <a:ahLst/>
            <a:cxnLst/>
            <a:rect l="l" t="t" r="r" b="b"/>
            <a:pathLst>
              <a:path w="4473739" h="2774146">
                <a:moveTo>
                  <a:pt x="0" y="0"/>
                </a:moveTo>
                <a:lnTo>
                  <a:pt x="4473739" y="0"/>
                </a:lnTo>
                <a:lnTo>
                  <a:pt x="4473739" y="2774146"/>
                </a:lnTo>
                <a:lnTo>
                  <a:pt x="0" y="2774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93" r="-1949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OUR ISSUES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79166" y="6572062"/>
            <a:ext cx="9034431" cy="3210356"/>
            <a:chOff x="0" y="0"/>
            <a:chExt cx="1744696" cy="6199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4696" cy="619972"/>
            </a:xfrm>
            <a:custGeom>
              <a:avLst/>
              <a:gdLst/>
              <a:ahLst/>
              <a:cxnLst/>
              <a:rect l="l" t="t" r="r" b="b"/>
              <a:pathLst>
                <a:path w="1744696" h="619972">
                  <a:moveTo>
                    <a:pt x="0" y="0"/>
                  </a:moveTo>
                  <a:lnTo>
                    <a:pt x="1744696" y="0"/>
                  </a:lnTo>
                  <a:lnTo>
                    <a:pt x="1744696" y="619972"/>
                  </a:lnTo>
                  <a:lnTo>
                    <a:pt x="0" y="619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90980" y="1232286"/>
            <a:ext cx="10906040" cy="134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WEBSCRAPING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6215" y="6632820"/>
            <a:ext cx="8900334" cy="307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While doing our webscraping, we found out that our first website "Yelp.be" had some restrictions for webscraping. We then found the website "</a:t>
            </a:r>
            <a:r>
              <a:rPr lang="en-US" sz="1981" spc="194">
                <a:solidFill>
                  <a:srgbClr val="231F20"/>
                </a:solidFill>
                <a:latin typeface="DM Sans Bold"/>
              </a:rPr>
              <a:t>trouvetonresto.be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" which work.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We were able to retrieve a lot of data on this website but there was some data which we could not retrieve. This led us to</a:t>
            </a:r>
            <a:r>
              <a:rPr lang="en-US" sz="1981" spc="194">
                <a:solidFill>
                  <a:srgbClr val="231F20"/>
                </a:solidFill>
                <a:latin typeface="DM Sans Bold"/>
              </a:rPr>
              <a:t> less variables 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in our model. 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There was also some unavailable data for some restaurants in the website. We decided to</a:t>
            </a:r>
            <a:r>
              <a:rPr lang="en-US" sz="1981" spc="194">
                <a:solidFill>
                  <a:srgbClr val="231F20"/>
                </a:solidFill>
                <a:latin typeface="DM Sans Bold"/>
              </a:rPr>
              <a:t> complete the dataset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 with the website "Tripadvisor.com".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27573" y="3670627"/>
            <a:ext cx="8900334" cy="239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We were able to retrieve data about around </a:t>
            </a:r>
            <a:r>
              <a:rPr lang="en-US" sz="1981" spc="194">
                <a:solidFill>
                  <a:srgbClr val="231F20"/>
                </a:solidFill>
                <a:latin typeface="DM Sans Bold"/>
              </a:rPr>
              <a:t>400 restaurants</a:t>
            </a:r>
            <a:r>
              <a:rPr lang="en-US" sz="1981" spc="194">
                <a:solidFill>
                  <a:srgbClr val="231F20"/>
                </a:solidFill>
                <a:latin typeface="DM Sans"/>
              </a:rPr>
              <a:t> in the area of Bruxelles. 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The webscraping script collected data such as restaurant names, locations, ratings, average budgets, maximum capacity and cuisine types.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We were able to add this data into a csv file that we cleaned in order to be ready for the models.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211585" y="5060659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85862" y="7742714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03147" y="3967819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39081" y="665234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99226" y="454629"/>
            <a:ext cx="10276343" cy="324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DATA VISUALISATION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73777" y="7913033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EXPENSIVE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10598" y="5553338"/>
            <a:ext cx="2534389" cy="130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>
                <a:solidFill>
                  <a:srgbClr val="100F0D"/>
                </a:solidFill>
                <a:latin typeface="Montserrat Light"/>
              </a:rPr>
              <a:t>Average rating per average budget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26997" y="6567476"/>
            <a:ext cx="2556583" cy="45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WORLD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02160" y="4460498"/>
            <a:ext cx="2534389" cy="130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8"/>
              </a:lnSpc>
            </a:pPr>
            <a:r>
              <a:rPr lang="en-US" sz="2470">
                <a:solidFill>
                  <a:srgbClr val="100F0D"/>
                </a:solidFill>
                <a:latin typeface="Montserrat Light"/>
              </a:rPr>
              <a:t>Average rating per type of cuisine</a:t>
            </a:r>
          </a:p>
        </p:txBody>
      </p:sp>
      <p:sp>
        <p:nvSpPr>
          <p:cNvPr id="21" name="Freeform 21"/>
          <p:cNvSpPr/>
          <p:nvPr/>
        </p:nvSpPr>
        <p:spPr>
          <a:xfrm rot="10181066" flipH="1">
            <a:off x="9403530" y="5253739"/>
            <a:ext cx="2212906" cy="625146"/>
          </a:xfrm>
          <a:custGeom>
            <a:avLst/>
            <a:gdLst/>
            <a:ahLst/>
            <a:cxnLst/>
            <a:rect l="l" t="t" r="r" b="b"/>
            <a:pathLst>
              <a:path w="2212906" h="625146">
                <a:moveTo>
                  <a:pt x="2212906" y="0"/>
                </a:moveTo>
                <a:lnTo>
                  <a:pt x="0" y="0"/>
                </a:lnTo>
                <a:lnTo>
                  <a:pt x="0" y="625146"/>
                </a:lnTo>
                <a:lnTo>
                  <a:pt x="2212906" y="625146"/>
                </a:lnTo>
                <a:lnTo>
                  <a:pt x="22129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87923">
            <a:off x="-6224974" y="7023637"/>
            <a:ext cx="11661548" cy="11966141"/>
          </a:xfrm>
          <a:custGeom>
            <a:avLst/>
            <a:gdLst/>
            <a:ahLst/>
            <a:cxnLst/>
            <a:rect l="l" t="t" r="r" b="b"/>
            <a:pathLst>
              <a:path w="11661548" h="11966141">
                <a:moveTo>
                  <a:pt x="0" y="0"/>
                </a:moveTo>
                <a:lnTo>
                  <a:pt x="11661549" y="0"/>
                </a:lnTo>
                <a:lnTo>
                  <a:pt x="11661549" y="11966140"/>
                </a:lnTo>
                <a:lnTo>
                  <a:pt x="0" y="11966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559" b="-4155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Types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93475" y="2927767"/>
            <a:ext cx="9034431" cy="4307512"/>
            <a:chOff x="0" y="-112514"/>
            <a:chExt cx="1744696" cy="8318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474344" y="-112514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Open Sauce"/>
                </a:rPr>
                <a:t>Linear Regression &amp; Decision Tree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10691" y="6937093"/>
            <a:ext cx="4473739" cy="2774146"/>
          </a:xfrm>
          <a:custGeom>
            <a:avLst/>
            <a:gdLst/>
            <a:ahLst/>
            <a:cxnLst/>
            <a:rect l="l" t="t" r="r" b="b"/>
            <a:pathLst>
              <a:path w="4473739" h="2774146">
                <a:moveTo>
                  <a:pt x="0" y="0"/>
                </a:moveTo>
                <a:lnTo>
                  <a:pt x="4473739" y="0"/>
                </a:lnTo>
                <a:lnTo>
                  <a:pt x="4473739" y="2774146"/>
                </a:lnTo>
                <a:lnTo>
                  <a:pt x="0" y="2774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493" r="-1949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OUR ISSUES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63000" y="7164378"/>
            <a:ext cx="9034431" cy="2093922"/>
            <a:chOff x="0" y="0"/>
            <a:chExt cx="1744696" cy="4043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4696" cy="404370"/>
            </a:xfrm>
            <a:custGeom>
              <a:avLst/>
              <a:gdLst/>
              <a:ahLst/>
              <a:cxnLst/>
              <a:rect l="l" t="t" r="r" b="b"/>
              <a:pathLst>
                <a:path w="1744696" h="404370">
                  <a:moveTo>
                    <a:pt x="0" y="0"/>
                  </a:moveTo>
                  <a:lnTo>
                    <a:pt x="1744696" y="0"/>
                  </a:lnTo>
                  <a:lnTo>
                    <a:pt x="1744696" y="404370"/>
                  </a:lnTo>
                  <a:lnTo>
                    <a:pt x="0" y="404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90980" y="1232286"/>
            <a:ext cx="10906040" cy="1349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PREDICTION MODELS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30049" y="7338635"/>
            <a:ext cx="8900334" cy="170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Quality of the predictions (MSE/MAE/R^2).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Solution : Decision tree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Hypothesis ==&gt; lack of data about voting, subjectivity of ratings, . </a:t>
            </a:r>
          </a:p>
          <a:p>
            <a:pPr marL="427769" lvl="1" indent="-213884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Comparaison.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80" b="-8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90219" y="824338"/>
            <a:ext cx="8375550" cy="256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 &amp; RESULTS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0161" y="6105081"/>
            <a:ext cx="6162866" cy="154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We were unable to achieve consistent results, but we still have a model that can predict a restaurant rating.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20749" y="6447413"/>
            <a:ext cx="4580975" cy="14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DATA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0161" y="3776408"/>
            <a:ext cx="6162866" cy="193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We, as business degree students, were able to retrieve data about an interesting subject thanks to webscraping and applying a model on this dataset.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85504" y="3424997"/>
            <a:ext cx="3782930" cy="147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CÉDRIC BERTRAND </a:t>
            </a:r>
          </a:p>
          <a:p>
            <a:pPr algn="ctr">
              <a:lnSpc>
                <a:spcPts val="2946"/>
              </a:lnSpc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ROXANNE SCHUMAKER </a:t>
            </a:r>
          </a:p>
          <a:p>
            <a:pPr algn="ctr">
              <a:lnSpc>
                <a:spcPts val="2946"/>
              </a:lnSpc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MAXIME LEJEUNE</a:t>
            </a:r>
          </a:p>
          <a:p>
            <a:pPr marL="0" lvl="0" indent="0" algn="ctr">
              <a:lnSpc>
                <a:spcPts val="2946"/>
              </a:lnSpc>
              <a:spcBef>
                <a:spcPct val="0"/>
              </a:spcBef>
            </a:pPr>
            <a:endParaRPr lang="en-US" sz="2135" spc="209">
              <a:solidFill>
                <a:srgbClr val="231F20"/>
              </a:solidFill>
              <a:latin typeface="Montserrat Class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0076" y="6871679"/>
            <a:ext cx="8279344" cy="17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 Extra Bold"/>
              </a:rPr>
              <a:t>Link to our repository :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Open Sans Extra Bold"/>
              </a:rPr>
              <a:t>https://github.com/LejeuneMaxime/GroupProject.git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0308" y="4833184"/>
            <a:ext cx="2193321" cy="6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8"/>
              </a:lnSpc>
            </a:pPr>
            <a:r>
              <a:rPr lang="en-US" sz="3673" spc="359">
                <a:solidFill>
                  <a:srgbClr val="231F20"/>
                </a:solidFill>
                <a:latin typeface="Oswald Bold"/>
              </a:rPr>
              <a:t>GROUP 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Personnalisé</PresentationFormat>
  <Paragraphs>53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21" baseType="lpstr">
      <vt:lpstr>Arial</vt:lpstr>
      <vt:lpstr>Oswald Bold</vt:lpstr>
      <vt:lpstr>Montserrat Light</vt:lpstr>
      <vt:lpstr>Open Sauce</vt:lpstr>
      <vt:lpstr>DM Sans</vt:lpstr>
      <vt:lpstr>DM Sans Bold</vt:lpstr>
      <vt:lpstr>Open Sans Extra Bold</vt:lpstr>
      <vt:lpstr>Oswald</vt:lpstr>
      <vt:lpstr>Calibri</vt:lpstr>
      <vt:lpstr>DM Sans Italics</vt:lpstr>
      <vt:lpstr>Montserrat Classic Bold</vt:lpstr>
      <vt:lpstr>Oswald Bold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DataManagement Group5</dc:title>
  <cp:lastModifiedBy>Maxime Lejeune</cp:lastModifiedBy>
  <cp:revision>2</cp:revision>
  <dcterms:created xsi:type="dcterms:W3CDTF">2006-08-16T00:00:00Z</dcterms:created>
  <dcterms:modified xsi:type="dcterms:W3CDTF">2023-06-05T13:18:11Z</dcterms:modified>
  <dc:identifier>DAFk8MqxJHM</dc:identifier>
</cp:coreProperties>
</file>